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3"/>
  </p:notesMasterIdLst>
  <p:sldIdLst>
    <p:sldId id="277" r:id="rId2"/>
    <p:sldId id="279" r:id="rId3"/>
    <p:sldId id="302" r:id="rId4"/>
    <p:sldId id="322" r:id="rId5"/>
    <p:sldId id="323" r:id="rId6"/>
    <p:sldId id="324" r:id="rId7"/>
    <p:sldId id="325" r:id="rId8"/>
    <p:sldId id="326" r:id="rId9"/>
    <p:sldId id="327" r:id="rId10"/>
    <p:sldId id="328" r:id="rId11"/>
    <p:sldId id="329" r:id="rId12"/>
    <p:sldId id="330" r:id="rId13"/>
    <p:sldId id="331" r:id="rId14"/>
    <p:sldId id="332" r:id="rId15"/>
    <p:sldId id="333" r:id="rId16"/>
    <p:sldId id="334" r:id="rId17"/>
    <p:sldId id="335" r:id="rId18"/>
    <p:sldId id="336" r:id="rId19"/>
    <p:sldId id="337" r:id="rId20"/>
    <p:sldId id="338" r:id="rId21"/>
    <p:sldId id="287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57F41039-950C-4DEF-A87D-47BD05F4E97B}">
          <p14:sldIdLst>
            <p14:sldId id="277"/>
            <p14:sldId id="279"/>
            <p14:sldId id="302"/>
            <p14:sldId id="322"/>
            <p14:sldId id="323"/>
            <p14:sldId id="324"/>
            <p14:sldId id="325"/>
            <p14:sldId id="326"/>
            <p14:sldId id="327"/>
            <p14:sldId id="328"/>
            <p14:sldId id="329"/>
            <p14:sldId id="330"/>
            <p14:sldId id="331"/>
            <p14:sldId id="332"/>
            <p14:sldId id="333"/>
            <p14:sldId id="334"/>
            <p14:sldId id="335"/>
            <p14:sldId id="336"/>
            <p14:sldId id="337"/>
            <p14:sldId id="338"/>
            <p14:sldId id="28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D2FE"/>
    <a:srgbClr val="FFEFFF"/>
    <a:srgbClr val="FFFBFF"/>
    <a:srgbClr val="A953FF"/>
    <a:srgbClr val="6600CC"/>
    <a:srgbClr val="EFCEFE"/>
    <a:srgbClr val="E0C1FF"/>
    <a:srgbClr val="6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6" d="100"/>
          <a:sy n="76" d="100"/>
        </p:scale>
        <p:origin x="18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9" d="100"/>
        <a:sy n="9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6B5278-C0F6-49AE-AE44-DCFFFFA117AF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676E69-A8B0-4A3F-9C29-ED335E9E877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270408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340799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987708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835276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610712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035226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932448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4143233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44117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355386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203657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245491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981841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007165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09455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60417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993933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50301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B3B89B1-1B8D-43DA-9125-8454C3E046F2}"/>
              </a:ext>
            </a:extLst>
          </p:cNvPr>
          <p:cNvSpPr/>
          <p:nvPr/>
        </p:nvSpPr>
        <p:spPr>
          <a:xfrm>
            <a:off x="0" y="2405108"/>
            <a:ext cx="8702566" cy="15870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96135B7-A8C1-435B-B921-D6392321F6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8676" y="1186841"/>
            <a:ext cx="3593763" cy="52358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22CCA42-87C0-41CD-BDCE-AC4EA55EB621}"/>
              </a:ext>
            </a:extLst>
          </p:cNvPr>
          <p:cNvSpPr txBox="1"/>
          <p:nvPr/>
        </p:nvSpPr>
        <p:spPr>
          <a:xfrm>
            <a:off x="152497" y="435338"/>
            <a:ext cx="82113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Training of Core Trainers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CPG Management of Dementia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(Third Edition)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Y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10B719F-FD77-48C4-A979-B285648BEB53}"/>
              </a:ext>
            </a:extLst>
          </p:cNvPr>
          <p:cNvSpPr txBox="1"/>
          <p:nvPr/>
        </p:nvSpPr>
        <p:spPr>
          <a:xfrm>
            <a:off x="325755" y="2644170"/>
            <a:ext cx="72719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Risk Factors &amp; Risk Reduction Strategies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id="{3E7F4AA0-8897-4A6B-B81C-B68BB12219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9561" y="4355250"/>
            <a:ext cx="6861730" cy="2277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By: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Dr. </a:t>
            </a:r>
            <a:r>
              <a:rPr kumimoji="0" lang="en-US" alt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Valarmathi</a:t>
            </a: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Masilamani</a:t>
            </a: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Family Medicine Specialist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Klinik</a:t>
            </a:r>
            <a:r>
              <a:rPr kumimoji="0" lang="en-US" altLang="en-US" sz="1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Kesihatan Batu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Dr. </a:t>
            </a:r>
            <a:r>
              <a:rPr kumimoji="0" lang="en-US" alt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Zaleha</a:t>
            </a: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Jusoh</a:t>
            </a: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Family Medicine Specialist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Klinik</a:t>
            </a:r>
            <a:r>
              <a:rPr kumimoji="0" lang="en-US" altLang="en-US" sz="1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Kesihatan Batu </a:t>
            </a:r>
            <a:r>
              <a:rPr kumimoji="0" lang="en-US" altLang="en-US" sz="180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Rakit</a:t>
            </a:r>
            <a:endParaRPr kumimoji="0" lang="en-US" altLang="en-US" sz="1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465940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889" y="414291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Modifiable Risk Factors: Cardiovascular</a:t>
            </a:r>
            <a:r>
              <a:rPr lang="en-MY" sz="27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-5</a:t>
            </a:r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 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86F5F734-970D-4CE4-BF41-16A62B2894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3984" y="1997475"/>
            <a:ext cx="8870573" cy="3808511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Obesity - maintenance of normal body mass index (BMI) is recommended.</a:t>
            </a:r>
            <a:r>
              <a:rPr lang="en-US" sz="28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obesity (BMI ≥30kg/m2) in mid-life were associated with risk of developing AD (RR=2.04, 95% CI 1.59 to 2.62) and any dementia (RR=1.64, 95% CI 1.34 to 2.00) compared with normal BMI.</a:t>
            </a:r>
            <a:r>
              <a:rPr lang="en-US" sz="26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17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mid-life (aged 35 to 65 years) BMI ≥30 and BMI ≤18.5 were associated with late-life dementia with risk of 1.33 (95% CI 1.08 to 1.63) and 1.39 (95% CI 1.13 to 1.70) respectively.</a:t>
            </a:r>
            <a:r>
              <a:rPr lang="en-US" sz="26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16</a:t>
            </a:r>
          </a:p>
          <a:p>
            <a:pPr marL="0" indent="0">
              <a:buNone/>
            </a:pPr>
            <a:endParaRPr lang="en-MY" sz="16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96E1AC7-9B5A-4C14-9126-902A8FE5DCCC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F5D4033-D46A-4273-B8AB-D8D9BE2C1F09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A8B32BB-633E-4C56-B1C1-FCBE15D2C9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A85E06D6-86ED-41AF-B5D0-3CE21C4D558C}"/>
              </a:ext>
            </a:extLst>
          </p:cNvPr>
          <p:cNvSpPr txBox="1"/>
          <p:nvPr/>
        </p:nvSpPr>
        <p:spPr>
          <a:xfrm>
            <a:off x="517771" y="6012115"/>
            <a:ext cx="84781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 algn="just"/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17. Anstey KJ,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Cherbuin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N, Budge M, et al. Body mass index in midlife and late-life as a risk factor for dementia: a meta-analysis of prospective studies. Obesity reviews : an official journal of the International Association for the Study of Obesity. 2011;12(5):e426-37</a:t>
            </a:r>
          </a:p>
          <a:p>
            <a:pPr marL="268288" indent="-268288" algn="just"/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16. Albanese E,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Launer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LJ, Egger M, et al. Body mass index in midlife and dementia: Systematic review and meta-regression analysis of 589,649 men and women followed in longitudinal studies. Alzheimer’s &amp; dementia (Amsterdam, Netherlands). 2017;8:165-78</a:t>
            </a:r>
          </a:p>
        </p:txBody>
      </p:sp>
    </p:spTree>
    <p:extLst>
      <p:ext uri="{BB962C8B-B14F-4D97-AF65-F5344CB8AC3E}">
        <p14:creationId xmlns:p14="http://schemas.microsoft.com/office/powerpoint/2010/main" val="3790312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889" y="414291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Modifiable Risk Factors: </a:t>
            </a:r>
            <a:br>
              <a:rPr lang="en-US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</a:br>
            <a:r>
              <a:rPr lang="en-US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Psychiatric illness</a:t>
            </a:r>
            <a:endParaRPr lang="en-MY" sz="4400" b="1" dirty="0">
              <a:solidFill>
                <a:schemeClr val="accent1">
                  <a:lumMod val="75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86F5F734-970D-4CE4-BF41-16A62B2894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3984" y="1997475"/>
            <a:ext cx="8870573" cy="3808511"/>
          </a:xfrm>
        </p:spPr>
        <p:txBody>
          <a:bodyPr>
            <a:normAutofit/>
          </a:bodyPr>
          <a:lstStyle/>
          <a:p>
            <a:pPr algn="just">
              <a:buClr>
                <a:srgbClr val="AD84C6"/>
              </a:buClr>
              <a:defRPr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Late-life depression is associated with a two-fold increased risk of dementia (RR=1.98, 95% CI 1.50 to 2.63) and AD (RR=2.04, 95% CI 1.40 to 2.98).</a:t>
            </a:r>
            <a:r>
              <a:rPr lang="en-US" sz="28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18</a:t>
            </a:r>
          </a:p>
          <a:p>
            <a:pPr marL="342900" marR="0" lvl="0" indent="-342900" algn="just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D84C6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en-US" sz="2800" b="0" i="0" u="none" strike="noStrike" kern="1200" cap="none" spc="0" normalizeH="0" baseline="3000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MY" sz="16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96E1AC7-9B5A-4C14-9126-902A8FE5DCCC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F5D4033-D46A-4273-B8AB-D8D9BE2C1F09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A8B32BB-633E-4C56-B1C1-FCBE15D2C9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A85E06D6-86ED-41AF-B5D0-3CE21C4D558C}"/>
              </a:ext>
            </a:extLst>
          </p:cNvPr>
          <p:cNvSpPr txBox="1"/>
          <p:nvPr/>
        </p:nvSpPr>
        <p:spPr>
          <a:xfrm>
            <a:off x="428994" y="6212876"/>
            <a:ext cx="84781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 algn="just"/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18.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Cherbuin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N, Kim S, Anstey KJ. Dementia risk estimates associated with measures of depression: a systematic review and meta-analysis. BMJ open. 2015;5(12):e008853.</a:t>
            </a:r>
          </a:p>
        </p:txBody>
      </p:sp>
    </p:spTree>
    <p:extLst>
      <p:ext uri="{BB962C8B-B14F-4D97-AF65-F5344CB8AC3E}">
        <p14:creationId xmlns:p14="http://schemas.microsoft.com/office/powerpoint/2010/main" val="29884901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889" y="414291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Modifiable Risk Factors: </a:t>
            </a:r>
            <a:br>
              <a:rPr lang="en-US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</a:br>
            <a:r>
              <a:rPr lang="en-US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Lifestyle</a:t>
            </a:r>
            <a:endParaRPr lang="en-MY" sz="4400" b="1" dirty="0">
              <a:solidFill>
                <a:schemeClr val="accent1">
                  <a:lumMod val="75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86F5F734-970D-4CE4-BF41-16A62B2894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3984" y="1997475"/>
            <a:ext cx="8870573" cy="3808511"/>
          </a:xfrm>
        </p:spPr>
        <p:txBody>
          <a:bodyPr>
            <a:normAutofit/>
          </a:bodyPr>
          <a:lstStyle/>
          <a:p>
            <a:pPr marL="342900" marR="0" lvl="0" indent="-342900" algn="just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D84C6"/>
              </a:buClr>
              <a:buSzPct val="80000"/>
              <a:buFont typeface="Wingdings 3" charset="2"/>
              <a:buChar char=""/>
              <a:tabLst/>
              <a:defRPr/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Tobacco smoking.</a:t>
            </a:r>
            <a:r>
              <a:rPr lang="en-US" sz="3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19</a:t>
            </a:r>
          </a:p>
          <a:p>
            <a:pPr marL="342900" marR="0" lvl="0" indent="-342900" algn="just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D84C6"/>
              </a:buClr>
              <a:buSzPct val="80000"/>
              <a:buFont typeface="Wingdings 3" charset="2"/>
              <a:buChar char=""/>
              <a:tabLst/>
              <a:defRPr/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Excessive alcohol consumption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Heavy (&gt;12 and ≤24 g/d) &amp; very heavy (&gt;24 g/d) alcohol consumption - risk factor for incident dementia with HR of 1.10 (95% CI 1.01 to 1.19) and 1.18 (95% CI 1.01 to 1.36) respectively.</a:t>
            </a:r>
            <a:r>
              <a:rPr lang="en-US" sz="28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20</a:t>
            </a:r>
          </a:p>
          <a:p>
            <a:pPr marL="0" indent="0">
              <a:buNone/>
            </a:pPr>
            <a:endParaRPr lang="en-MY" sz="16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96E1AC7-9B5A-4C14-9126-902A8FE5DCCC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F5D4033-D46A-4273-B8AB-D8D9BE2C1F09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A8B32BB-633E-4C56-B1C1-FCBE15D2C9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A85E06D6-86ED-41AF-B5D0-3CE21C4D558C}"/>
              </a:ext>
            </a:extLst>
          </p:cNvPr>
          <p:cNvSpPr txBox="1"/>
          <p:nvPr/>
        </p:nvSpPr>
        <p:spPr>
          <a:xfrm>
            <a:off x="496661" y="5715139"/>
            <a:ext cx="83538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 algn="just"/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19. World Health Organization. Risk Reduction of Cognitive Decline and Dementia: WHO Guidelines. Geneva: World Health Organization;2019</a:t>
            </a:r>
          </a:p>
          <a:p>
            <a:pPr marL="268288" indent="-268288" algn="just"/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20. Handing EP,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Andel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R,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Kadlecova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P, et al. Midlife Alcohol Consumption and Risk of Dementia Over 43 Years of Follow-Up: A Population-Based Study From the Swedish Twin Registry. The journals of gerontology Series A, Biological sciences and medical sciences. 2015;70(10):1248-54</a:t>
            </a:r>
          </a:p>
        </p:txBody>
      </p:sp>
    </p:spTree>
    <p:extLst>
      <p:ext uri="{BB962C8B-B14F-4D97-AF65-F5344CB8AC3E}">
        <p14:creationId xmlns:p14="http://schemas.microsoft.com/office/powerpoint/2010/main" val="42093018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889" y="414291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Modifiable Risk Factors: </a:t>
            </a:r>
            <a:br>
              <a:rPr lang="en-US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</a:br>
            <a:r>
              <a:rPr lang="en-US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Lifestyle</a:t>
            </a:r>
            <a:r>
              <a:rPr lang="en-US" sz="27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-2</a:t>
            </a:r>
            <a:endParaRPr lang="en-MY" sz="4400" b="1" dirty="0">
              <a:solidFill>
                <a:schemeClr val="accent1">
                  <a:lumMod val="75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86F5F734-970D-4CE4-BF41-16A62B2894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3984" y="1997475"/>
            <a:ext cx="8870573" cy="3808511"/>
          </a:xfrm>
        </p:spPr>
        <p:txBody>
          <a:bodyPr>
            <a:normAutofit fontScale="92500" lnSpcReduction="20000"/>
          </a:bodyPr>
          <a:lstStyle/>
          <a:p>
            <a:pPr marL="342900" marR="0" lvl="0" indent="-342900" algn="just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D84C6"/>
              </a:buClr>
              <a:buSzPct val="80000"/>
              <a:buFont typeface="Wingdings 3" charset="2"/>
              <a:buChar char=""/>
              <a:tabLst/>
              <a:defRPr/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Physical Inactivity</a:t>
            </a:r>
            <a:r>
              <a:rPr lang="en-US" sz="3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21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measured &lt;10 years before dementia diagnosis was associated with increased incidence of all-cause dementia (HR=1.40, 95% CI 1.23 to 1.71) and AD (HR=1.36, 95% CI 1.12 to 1.65)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reverse causation was </a:t>
            </a:r>
            <a:r>
              <a:rPr lang="en-US" sz="2600" dirty="0" err="1">
                <a:latin typeface="Calibri" panose="020F0502020204030204" pitchFamily="34" charset="0"/>
                <a:cs typeface="Calibri" panose="020F0502020204030204" pitchFamily="34" charset="0"/>
              </a:rPr>
              <a:t>minimised</a:t>
            </a: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 - assessed physical activity ≥10 years before dementia onset - no difference in dementia risk between physically active and inactive participants. 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signal of elevated risk for dementia observed in physically inactive adults who developed cardiometabolic disease (hazard ratio for physical activity assessed &gt;10 years before dementia onset 1.30, 0.79 to 2.14)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96E1AC7-9B5A-4C14-9126-902A8FE5DCCC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F5D4033-D46A-4273-B8AB-D8D9BE2C1F09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A8B32BB-633E-4C56-B1C1-FCBE15D2C9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A85E06D6-86ED-41AF-B5D0-3CE21C4D558C}"/>
              </a:ext>
            </a:extLst>
          </p:cNvPr>
          <p:cNvSpPr txBox="1"/>
          <p:nvPr/>
        </p:nvSpPr>
        <p:spPr>
          <a:xfrm>
            <a:off x="506028" y="6334780"/>
            <a:ext cx="83538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 algn="just"/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21.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Kivimäki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M, Singh-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Manoux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A,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Pentti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J, et al. Physical inactivity, cardiometabolic disease, and risk of dementia: an individual-participant meta-analysis. BMJ (Clinical research ed). 2019;365:l1495.</a:t>
            </a:r>
          </a:p>
        </p:txBody>
      </p:sp>
    </p:spTree>
    <p:extLst>
      <p:ext uri="{BB962C8B-B14F-4D97-AF65-F5344CB8AC3E}">
        <p14:creationId xmlns:p14="http://schemas.microsoft.com/office/powerpoint/2010/main" val="41209869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889" y="414291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Modifiable Risk Factors: </a:t>
            </a:r>
            <a:br>
              <a:rPr lang="en-US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</a:br>
            <a:r>
              <a:rPr lang="en-US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Lifestyle</a:t>
            </a:r>
            <a:r>
              <a:rPr lang="en-US" sz="27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-3</a:t>
            </a:r>
            <a:endParaRPr lang="en-MY" sz="4400" b="1" dirty="0">
              <a:solidFill>
                <a:schemeClr val="accent1">
                  <a:lumMod val="75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86F5F734-970D-4CE4-BF41-16A62B2894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3984" y="1997475"/>
            <a:ext cx="8870573" cy="3808511"/>
          </a:xfrm>
        </p:spPr>
        <p:txBody>
          <a:bodyPr>
            <a:normAutofit fontScale="92500" lnSpcReduction="20000"/>
          </a:bodyPr>
          <a:lstStyle/>
          <a:p>
            <a:pPr marL="342900" marR="0" lvl="0" indent="-342900" algn="just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D84C6"/>
              </a:buClr>
              <a:buSzPct val="80000"/>
              <a:buFont typeface="Wingdings 3" charset="2"/>
              <a:buChar char=""/>
              <a:tabLst/>
              <a:defRPr/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Social relationship</a:t>
            </a:r>
            <a:r>
              <a:rPr lang="en-US" sz="3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22</a:t>
            </a:r>
          </a:p>
          <a:p>
            <a:pPr marL="857250" lvl="1" indent="-457200" algn="just">
              <a:buClr>
                <a:srgbClr val="AD84C6"/>
              </a:buClr>
              <a:buFont typeface="Wingdings" panose="05000000000000000000" pitchFamily="2" charset="2"/>
              <a:buChar char="Ø"/>
              <a:defRPr/>
            </a:pPr>
            <a:r>
              <a:rPr lang="en-US" sz="3000" dirty="0">
                <a:latin typeface="Calibri" panose="020F0502020204030204" pitchFamily="34" charset="0"/>
                <a:cs typeface="Calibri" panose="020F0502020204030204" pitchFamily="34" charset="0"/>
              </a:rPr>
              <a:t>low social participation (RR=1.41, 95% CI 1.13 to 1.75), less frequent social contact (RR=1.57, 95% CI 1.32 to 1.85) and more loneliness (RR=1.58, 95% CI 1.19 to 2.09) were associated with incident dementia.</a:t>
            </a:r>
          </a:p>
          <a:p>
            <a:pPr marL="857250" lvl="1" indent="-457200" algn="just">
              <a:buClr>
                <a:srgbClr val="AD84C6"/>
              </a:buClr>
              <a:buFont typeface="Wingdings" panose="05000000000000000000" pitchFamily="2" charset="2"/>
              <a:buChar char="Ø"/>
              <a:defRPr/>
            </a:pPr>
            <a:r>
              <a:rPr lang="en-US" sz="3000" dirty="0">
                <a:latin typeface="Calibri" panose="020F0502020204030204" pitchFamily="34" charset="0"/>
                <a:cs typeface="Calibri" panose="020F0502020204030204" pitchFamily="34" charset="0"/>
              </a:rPr>
              <a:t>primary papers in the meta-analysis – there were variations in social relationship factor measurements, adjustment of potential confounders and substantial dropout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96E1AC7-9B5A-4C14-9126-902A8FE5DCCC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F5D4033-D46A-4273-B8AB-D8D9BE2C1F09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A8B32BB-633E-4C56-B1C1-FCBE15D2C9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A85E06D6-86ED-41AF-B5D0-3CE21C4D558C}"/>
              </a:ext>
            </a:extLst>
          </p:cNvPr>
          <p:cNvSpPr txBox="1"/>
          <p:nvPr/>
        </p:nvSpPr>
        <p:spPr>
          <a:xfrm>
            <a:off x="506028" y="6224044"/>
            <a:ext cx="83538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 algn="just"/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22. Kuiper JS,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Zuidersma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M, Oude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Voshaar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RC, et al. Social relationships and risk of dementia: A systematic review and meta-analysis of longitudinal cohort studies. Ageing research reviews. 2015;22:39-57.</a:t>
            </a:r>
          </a:p>
        </p:txBody>
      </p:sp>
    </p:spTree>
    <p:extLst>
      <p:ext uri="{BB962C8B-B14F-4D97-AF65-F5344CB8AC3E}">
        <p14:creationId xmlns:p14="http://schemas.microsoft.com/office/powerpoint/2010/main" val="4436605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889" y="414291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Modifiable Risk Factors: </a:t>
            </a:r>
            <a:br>
              <a:rPr lang="en-US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</a:br>
            <a:r>
              <a:rPr lang="en-US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Environment</a:t>
            </a:r>
            <a:endParaRPr lang="en-MY" sz="4400" b="1" dirty="0">
              <a:solidFill>
                <a:schemeClr val="accent1">
                  <a:lumMod val="75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86F5F734-970D-4CE4-BF41-16A62B2894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3984" y="1997475"/>
            <a:ext cx="8870573" cy="3808511"/>
          </a:xfrm>
        </p:spPr>
        <p:txBody>
          <a:bodyPr>
            <a:normAutofit/>
          </a:bodyPr>
          <a:lstStyle/>
          <a:p>
            <a:pPr marL="342900" marR="0" lvl="0" indent="-342900" algn="just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D84C6"/>
              </a:buClr>
              <a:buSzPct val="80000"/>
              <a:buFont typeface="Wingdings 3" charset="2"/>
              <a:buChar char=""/>
              <a:tabLst/>
              <a:defRPr/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Environmental Risk Factors</a:t>
            </a:r>
            <a:r>
              <a:rPr lang="en-US" sz="3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23</a:t>
            </a:r>
          </a:p>
          <a:p>
            <a:pPr marL="857250" lvl="1" indent="-457200" algn="just">
              <a:buClr>
                <a:srgbClr val="AD84C6"/>
              </a:buClr>
              <a:buFont typeface="Wingdings" panose="05000000000000000000" pitchFamily="2" charset="2"/>
              <a:buChar char="Ø"/>
              <a:defRPr/>
            </a:pPr>
            <a:r>
              <a:rPr lang="en-US" sz="3000" dirty="0">
                <a:latin typeface="Calibri" panose="020F0502020204030204" pitchFamily="34" charset="0"/>
                <a:cs typeface="Calibri" panose="020F0502020204030204" pitchFamily="34" charset="0"/>
              </a:rPr>
              <a:t>moderate evidence for air pollution exposures - particularly nitrogen oxides, particulate matter, and ozone</a:t>
            </a:r>
          </a:p>
          <a:p>
            <a:pPr marL="857250" lvl="1" indent="-457200" algn="just">
              <a:buClr>
                <a:srgbClr val="AD84C6"/>
              </a:buClr>
              <a:buFont typeface="Wingdings" panose="05000000000000000000" pitchFamily="2" charset="2"/>
              <a:buChar char="Ø"/>
              <a:defRPr/>
            </a:pPr>
            <a:r>
              <a:rPr lang="en-US" sz="3000" dirty="0">
                <a:latin typeface="Calibri" panose="020F0502020204030204" pitchFamily="34" charset="0"/>
                <a:cs typeface="Calibri" panose="020F0502020204030204" pitchFamily="34" charset="0"/>
              </a:rPr>
              <a:t>Environmental tobacco smoke - associated with dementia risk - showed a dose-response association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96E1AC7-9B5A-4C14-9126-902A8FE5DCCC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F5D4033-D46A-4273-B8AB-D8D9BE2C1F09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A8B32BB-633E-4C56-B1C1-FCBE15D2C9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A85E06D6-86ED-41AF-B5D0-3CE21C4D558C}"/>
              </a:ext>
            </a:extLst>
          </p:cNvPr>
          <p:cNvSpPr txBox="1"/>
          <p:nvPr/>
        </p:nvSpPr>
        <p:spPr>
          <a:xfrm>
            <a:off x="522806" y="6381447"/>
            <a:ext cx="83538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 algn="just"/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23.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Killin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LO, Starr JM, Shiue IJ, et al. Environmental risk factors for dementia: a systematic review. BMC geriatrics. 2016;16(1):175.</a:t>
            </a:r>
          </a:p>
        </p:txBody>
      </p:sp>
    </p:spTree>
    <p:extLst>
      <p:ext uri="{BB962C8B-B14F-4D97-AF65-F5344CB8AC3E}">
        <p14:creationId xmlns:p14="http://schemas.microsoft.com/office/powerpoint/2010/main" val="5500603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889" y="414291"/>
            <a:ext cx="8950728" cy="1320800"/>
          </a:xfrm>
        </p:spPr>
        <p:txBody>
          <a:bodyPr>
            <a:normAutofit/>
          </a:bodyPr>
          <a:lstStyle/>
          <a:p>
            <a:r>
              <a:rPr lang="en-US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Modifiable Risk Factors: Others</a:t>
            </a:r>
            <a:endParaRPr lang="en-MY" sz="4400" b="1" dirty="0">
              <a:solidFill>
                <a:schemeClr val="accent1">
                  <a:lumMod val="75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86F5F734-970D-4CE4-BF41-16A62B2894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64409" y="1735091"/>
            <a:ext cx="6098960" cy="3808511"/>
          </a:xfrm>
        </p:spPr>
        <p:txBody>
          <a:bodyPr>
            <a:normAutofit fontScale="92500" lnSpcReduction="10000"/>
          </a:bodyPr>
          <a:lstStyle/>
          <a:p>
            <a:pPr marL="342900" marR="0" lvl="0" indent="-342900" algn="just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D84C6"/>
              </a:buClr>
              <a:buSzPct val="80000"/>
              <a:buFont typeface="Wingdings 3" charset="2"/>
              <a:buChar char=""/>
              <a:tabLst/>
              <a:defRPr/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Several other risk factors associated with dementia include:</a:t>
            </a:r>
            <a:r>
              <a:rPr lang="en-US" sz="3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24 </a:t>
            </a:r>
          </a:p>
          <a:p>
            <a:pPr marL="857250" lvl="1" indent="-457200" algn="just">
              <a:buClr>
                <a:srgbClr val="AD84C6"/>
              </a:buClr>
              <a:buFont typeface="Wingdings" panose="05000000000000000000" pitchFamily="2" charset="2"/>
              <a:buChar char="Ø"/>
              <a:defRPr/>
            </a:pPr>
            <a:r>
              <a:rPr lang="en-US" sz="3000" dirty="0">
                <a:latin typeface="Calibri" panose="020F0502020204030204" pitchFamily="34" charset="0"/>
                <a:cs typeface="Calibri" panose="020F0502020204030204" pitchFamily="34" charset="0"/>
              </a:rPr>
              <a:t>lower early life education level (RR=1.6, 95% CI 1.3 to 2.0)</a:t>
            </a:r>
          </a:p>
          <a:p>
            <a:pPr marL="857250" lvl="1" indent="-457200" algn="just">
              <a:buClr>
                <a:srgbClr val="AD84C6"/>
              </a:buClr>
              <a:buFont typeface="Wingdings" panose="05000000000000000000" pitchFamily="2" charset="2"/>
              <a:buChar char="Ø"/>
              <a:defRPr/>
            </a:pPr>
            <a:r>
              <a:rPr lang="en-US" sz="3000" dirty="0">
                <a:latin typeface="Calibri" panose="020F0502020204030204" pitchFamily="34" charset="0"/>
                <a:cs typeface="Calibri" panose="020F0502020204030204" pitchFamily="34" charset="0"/>
              </a:rPr>
              <a:t>mid-life hearing impairment (RR=1.9, 95% CI 1.4 to 2.7)</a:t>
            </a:r>
          </a:p>
          <a:p>
            <a:pPr marL="857250" lvl="1" indent="-457200" algn="just">
              <a:buClr>
                <a:srgbClr val="AD84C6"/>
              </a:buClr>
              <a:buFont typeface="Wingdings" panose="05000000000000000000" pitchFamily="2" charset="2"/>
              <a:buChar char="Ø"/>
              <a:defRPr/>
            </a:pPr>
            <a:r>
              <a:rPr lang="en-US" sz="3000" dirty="0">
                <a:latin typeface="Calibri" panose="020F0502020204030204" pitchFamily="34" charset="0"/>
                <a:cs typeface="Calibri" panose="020F0502020204030204" pitchFamily="34" charset="0"/>
              </a:rPr>
              <a:t>mid-life traumatic brain injury (RR=1.8, 95% CI 1.5 to 2.2)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96E1AC7-9B5A-4C14-9126-902A8FE5DCCC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F5D4033-D46A-4273-B8AB-D8D9BE2C1F09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A8B32BB-633E-4C56-B1C1-FCBE15D2C9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A85E06D6-86ED-41AF-B5D0-3CE21C4D558C}"/>
              </a:ext>
            </a:extLst>
          </p:cNvPr>
          <p:cNvSpPr txBox="1"/>
          <p:nvPr/>
        </p:nvSpPr>
        <p:spPr>
          <a:xfrm>
            <a:off x="506028" y="6182099"/>
            <a:ext cx="83538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 algn="just"/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24. Livingston G, Huntley J,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Sommerlad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A, et al. Dementia prevention,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intervention,and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care: 2020 report of the Lancet Commission. Lancet (London, England). 2020;396(10248):413-46.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8AC449CF-07C9-4F43-9639-96A804DB70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78953" y="1268760"/>
            <a:ext cx="4575158" cy="43204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669835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889" y="414291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Co-occurrence of modifiable risk factors</a:t>
            </a:r>
            <a:endParaRPr lang="en-MY" sz="4400" b="1" dirty="0">
              <a:solidFill>
                <a:schemeClr val="accent1">
                  <a:lumMod val="75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86F5F734-970D-4CE4-BF41-16A62B2894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3984" y="1997475"/>
            <a:ext cx="9001957" cy="3808511"/>
          </a:xfrm>
        </p:spPr>
        <p:txBody>
          <a:bodyPr>
            <a:normAutofit fontScale="92500"/>
          </a:bodyPr>
          <a:lstStyle/>
          <a:p>
            <a:pPr marL="342900" marR="0" lvl="0" indent="-342900" algn="just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D84C6"/>
              </a:buClr>
              <a:buSzPct val="80000"/>
              <a:buFont typeface="Wingdings 3" charset="2"/>
              <a:buChar char=""/>
              <a:tabLst/>
              <a:defRPr/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Exposure to additional modifiable risk factors of dementia should be kept to the minimum</a:t>
            </a:r>
            <a:r>
              <a:rPr lang="en-US" sz="3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25</a:t>
            </a:r>
          </a:p>
          <a:p>
            <a:pPr marL="857250" lvl="1" indent="-457200" algn="just">
              <a:buClr>
                <a:srgbClr val="AD84C6"/>
              </a:buClr>
              <a:buFont typeface="Wingdings" panose="05000000000000000000" pitchFamily="2" charset="2"/>
              <a:buChar char="Ø"/>
              <a:defRPr/>
            </a:pPr>
            <a:r>
              <a:rPr lang="en-US" sz="3000" dirty="0">
                <a:latin typeface="Calibri" panose="020F0502020204030204" pitchFamily="34" charset="0"/>
                <a:cs typeface="Calibri" panose="020F0502020204030204" pitchFamily="34" charset="0"/>
              </a:rPr>
              <a:t>1 risk factor: RR for dementia of 1.20 (95% CI 1.04 to 1.39)</a:t>
            </a:r>
          </a:p>
          <a:p>
            <a:pPr marL="857250" lvl="1" indent="-457200" algn="just">
              <a:buClr>
                <a:srgbClr val="AD84C6"/>
              </a:buClr>
              <a:buFont typeface="Wingdings" panose="05000000000000000000" pitchFamily="2" charset="2"/>
              <a:buChar char="Ø"/>
              <a:defRPr/>
            </a:pPr>
            <a:r>
              <a:rPr lang="en-US" sz="3000" dirty="0">
                <a:latin typeface="Calibri" panose="020F0502020204030204" pitchFamily="34" charset="0"/>
                <a:cs typeface="Calibri" panose="020F0502020204030204" pitchFamily="34" charset="0"/>
              </a:rPr>
              <a:t>2 risk factors: RR=1.65 (95% CI 1.40 to 1.94) </a:t>
            </a:r>
          </a:p>
          <a:p>
            <a:pPr marL="857250" lvl="1" indent="-457200" algn="just">
              <a:buClr>
                <a:srgbClr val="AD84C6"/>
              </a:buClr>
              <a:buFont typeface="Wingdings" panose="05000000000000000000" pitchFamily="2" charset="2"/>
              <a:buChar char="Ø"/>
              <a:defRPr/>
            </a:pPr>
            <a:r>
              <a:rPr lang="en-US" sz="3000" dirty="0">
                <a:latin typeface="Calibri" panose="020F0502020204030204" pitchFamily="34" charset="0"/>
                <a:cs typeface="Calibri" panose="020F0502020204030204" pitchFamily="34" charset="0"/>
              </a:rPr>
              <a:t>3 or more risk factors: RR=2.21 (95% CI 1.78 to 2.73)</a:t>
            </a:r>
          </a:p>
          <a:p>
            <a:pPr marL="400050" lvl="1" indent="0" algn="just">
              <a:buClr>
                <a:srgbClr val="AD84C6"/>
              </a:buClr>
              <a:buNone/>
              <a:defRPr/>
            </a:pPr>
            <a:r>
              <a:rPr lang="en-US" sz="3000" dirty="0">
                <a:latin typeface="Calibri" panose="020F0502020204030204" pitchFamily="34" charset="0"/>
                <a:cs typeface="Calibri" panose="020F0502020204030204" pitchFamily="34" charset="0"/>
              </a:rPr>
              <a:t>compared with no risk factor.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96E1AC7-9B5A-4C14-9126-902A8FE5DCCC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F5D4033-D46A-4273-B8AB-D8D9BE2C1F09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A8B32BB-633E-4C56-B1C1-FCBE15D2C9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A85E06D6-86ED-41AF-B5D0-3CE21C4D558C}"/>
              </a:ext>
            </a:extLst>
          </p:cNvPr>
          <p:cNvSpPr txBox="1"/>
          <p:nvPr/>
        </p:nvSpPr>
        <p:spPr>
          <a:xfrm>
            <a:off x="506028" y="6221677"/>
            <a:ext cx="83538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 algn="just"/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25. Peters R, Booth A, Rockwood K, et al. Combining modifiable risk factors and risk of dementia: a systematic review and meta-analysis. BMJ open.2019;9(1):e022846.</a:t>
            </a:r>
          </a:p>
        </p:txBody>
      </p:sp>
    </p:spTree>
    <p:extLst>
      <p:ext uri="{BB962C8B-B14F-4D97-AF65-F5344CB8AC3E}">
        <p14:creationId xmlns:p14="http://schemas.microsoft.com/office/powerpoint/2010/main" val="42937068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889" y="414291"/>
            <a:ext cx="8596668" cy="1320800"/>
          </a:xfrm>
        </p:spPr>
        <p:txBody>
          <a:bodyPr>
            <a:normAutofit/>
          </a:bodyPr>
          <a:lstStyle/>
          <a:p>
            <a:r>
              <a:rPr lang="en-US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Risk Reduction Strategies</a:t>
            </a:r>
            <a:endParaRPr lang="en-MY" sz="4400" b="1" dirty="0">
              <a:solidFill>
                <a:schemeClr val="accent1">
                  <a:lumMod val="75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86F5F734-970D-4CE4-BF41-16A62B2894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3985" y="1997475"/>
            <a:ext cx="7013360" cy="3808511"/>
          </a:xfrm>
        </p:spPr>
        <p:txBody>
          <a:bodyPr>
            <a:normAutofit fontScale="92500" lnSpcReduction="10000"/>
          </a:bodyPr>
          <a:lstStyle/>
          <a:p>
            <a:pPr marL="342900" marR="0" lvl="0" indent="-342900" algn="just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D84C6"/>
              </a:buClr>
              <a:buSzPct val="80000"/>
              <a:buFont typeface="Wingdings 3" charset="2"/>
              <a:buChar char=""/>
              <a:tabLst/>
              <a:defRPr/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WHO recommended strategies:</a:t>
            </a:r>
            <a:r>
              <a:rPr lang="en-US" sz="3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19</a:t>
            </a:r>
          </a:p>
          <a:p>
            <a:pPr marL="857250" lvl="1" indent="-457200" algn="just">
              <a:buClr>
                <a:srgbClr val="AD84C6"/>
              </a:buClr>
              <a:buFont typeface="Wingdings" panose="05000000000000000000" pitchFamily="2" charset="2"/>
              <a:buChar char="Ø"/>
              <a:defRPr/>
            </a:pPr>
            <a:r>
              <a:rPr lang="en-US" sz="3000" dirty="0">
                <a:latin typeface="Calibri" panose="020F0502020204030204" pitchFamily="34" charset="0"/>
                <a:cs typeface="Calibri" panose="020F0502020204030204" pitchFamily="34" charset="0"/>
              </a:rPr>
              <a:t>Physical activity</a:t>
            </a:r>
          </a:p>
          <a:p>
            <a:pPr marL="857250" lvl="1" indent="-457200" algn="just">
              <a:buClr>
                <a:srgbClr val="AD84C6"/>
              </a:buClr>
              <a:buFont typeface="Wingdings" panose="05000000000000000000" pitchFamily="2" charset="2"/>
              <a:buChar char="Ø"/>
              <a:defRPr/>
            </a:pPr>
            <a:r>
              <a:rPr lang="en-US" sz="3000" dirty="0">
                <a:latin typeface="Calibri" panose="020F0502020204030204" pitchFamily="34" charset="0"/>
                <a:cs typeface="Calibri" panose="020F0502020204030204" pitchFamily="34" charset="0"/>
              </a:rPr>
              <a:t>Tobacco cessation interventions</a:t>
            </a:r>
          </a:p>
          <a:p>
            <a:pPr marL="857250" lvl="1" indent="-457200" algn="just">
              <a:buClr>
                <a:srgbClr val="AD84C6"/>
              </a:buClr>
              <a:buFont typeface="Wingdings" panose="05000000000000000000" pitchFamily="2" charset="2"/>
              <a:buChar char="Ø"/>
              <a:defRPr/>
            </a:pPr>
            <a:r>
              <a:rPr lang="en-US" sz="3000" dirty="0">
                <a:latin typeface="Calibri" panose="020F0502020204030204" pitchFamily="34" charset="0"/>
                <a:cs typeface="Calibri" panose="020F0502020204030204" pitchFamily="34" charset="0"/>
              </a:rPr>
              <a:t>Interventions for alcohol use disorders</a:t>
            </a:r>
          </a:p>
          <a:p>
            <a:pPr marL="857250" lvl="1" indent="-457200" algn="just">
              <a:buClr>
                <a:srgbClr val="AD84C6"/>
              </a:buClr>
              <a:buFont typeface="Wingdings" panose="05000000000000000000" pitchFamily="2" charset="2"/>
              <a:buChar char="Ø"/>
              <a:defRPr/>
            </a:pPr>
            <a:r>
              <a:rPr lang="en-US" sz="3000" dirty="0">
                <a:latin typeface="Calibri" panose="020F0502020204030204" pitchFamily="34" charset="0"/>
                <a:cs typeface="Calibri" panose="020F0502020204030204" pitchFamily="34" charset="0"/>
              </a:rPr>
              <a:t>Management of hypertension</a:t>
            </a:r>
          </a:p>
          <a:p>
            <a:pPr marL="857250" lvl="1" indent="-457200" algn="just">
              <a:buClr>
                <a:srgbClr val="AD84C6"/>
              </a:buClr>
              <a:buFont typeface="Wingdings" panose="05000000000000000000" pitchFamily="2" charset="2"/>
              <a:buChar char="Ø"/>
              <a:defRPr/>
            </a:pPr>
            <a:r>
              <a:rPr lang="en-US" sz="3000" dirty="0">
                <a:latin typeface="Calibri" panose="020F0502020204030204" pitchFamily="34" charset="0"/>
                <a:cs typeface="Calibri" panose="020F0502020204030204" pitchFamily="34" charset="0"/>
              </a:rPr>
              <a:t>Management of diabetes</a:t>
            </a:r>
          </a:p>
          <a:p>
            <a:pPr marL="857250" lvl="1" indent="-457200" algn="just">
              <a:buClr>
                <a:srgbClr val="AD84C6"/>
              </a:buClr>
              <a:buFont typeface="Wingdings" panose="05000000000000000000" pitchFamily="2" charset="2"/>
              <a:buChar char="Ø"/>
              <a:defRPr/>
            </a:pPr>
            <a:r>
              <a:rPr lang="en-US" sz="3000" dirty="0">
                <a:latin typeface="Calibri" panose="020F0502020204030204" pitchFamily="34" charset="0"/>
                <a:cs typeface="Calibri" panose="020F0502020204030204" pitchFamily="34" charset="0"/>
              </a:rPr>
              <a:t>Weight management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96E1AC7-9B5A-4C14-9126-902A8FE5DCCC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F5D4033-D46A-4273-B8AB-D8D9BE2C1F09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A8B32BB-633E-4C56-B1C1-FCBE15D2C9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A85E06D6-86ED-41AF-B5D0-3CE21C4D558C}"/>
              </a:ext>
            </a:extLst>
          </p:cNvPr>
          <p:cNvSpPr txBox="1"/>
          <p:nvPr/>
        </p:nvSpPr>
        <p:spPr>
          <a:xfrm>
            <a:off x="506028" y="6219535"/>
            <a:ext cx="83538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 algn="just"/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19. World Health Organization. Risk Reduction of Cognitive Decline and Dementia: WHO Guidelines. Geneva: World Health Organization;2019.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9FBB1F2-B179-4D32-B55C-1B9A0FCA02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33138" y="1197544"/>
            <a:ext cx="3257107" cy="46052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29314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889" y="414291"/>
            <a:ext cx="8596668" cy="1320800"/>
          </a:xfrm>
        </p:spPr>
        <p:txBody>
          <a:bodyPr>
            <a:normAutofit/>
          </a:bodyPr>
          <a:lstStyle/>
          <a:p>
            <a:r>
              <a:rPr lang="en-US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Risk Reduction Strategies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-2</a:t>
            </a:r>
            <a:endParaRPr lang="en-MY" sz="4400" b="1" dirty="0">
              <a:solidFill>
                <a:schemeClr val="accent1">
                  <a:lumMod val="75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86F5F734-970D-4CE4-BF41-16A62B2894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3682" y="1917576"/>
            <a:ext cx="8158578" cy="3808511"/>
          </a:xfrm>
        </p:spPr>
        <p:txBody>
          <a:bodyPr>
            <a:normAutofit fontScale="92500" lnSpcReduction="10000"/>
          </a:bodyPr>
          <a:lstStyle/>
          <a:p>
            <a:pPr marL="342900" marR="0" lvl="0" indent="-342900" algn="just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D84C6"/>
              </a:buClr>
              <a:buSzPct val="80000"/>
              <a:buFont typeface="Wingdings 3" charset="2"/>
              <a:buChar char=""/>
              <a:tabLst/>
              <a:defRPr/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Other strategies:</a:t>
            </a:r>
            <a:r>
              <a:rPr lang="en-US" sz="3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19, 24</a:t>
            </a:r>
          </a:p>
          <a:p>
            <a:pPr marL="857250" lvl="1" indent="-457200" algn="just">
              <a:buClr>
                <a:srgbClr val="AD84C6"/>
              </a:buClr>
              <a:buFont typeface="Wingdings" panose="05000000000000000000" pitchFamily="2" charset="2"/>
              <a:buChar char="Ø"/>
              <a:defRPr/>
            </a:pPr>
            <a:r>
              <a:rPr lang="en-US" sz="3000" dirty="0">
                <a:latin typeface="Calibri" panose="020F0502020204030204" pitchFamily="34" charset="0"/>
                <a:cs typeface="Calibri" panose="020F0502020204030204" pitchFamily="34" charset="0"/>
              </a:rPr>
              <a:t>management of </a:t>
            </a:r>
            <a:r>
              <a:rPr lang="en-US" sz="3000" dirty="0" err="1">
                <a:latin typeface="Calibri" panose="020F0502020204030204" pitchFamily="34" charset="0"/>
                <a:cs typeface="Calibri" panose="020F0502020204030204" pitchFamily="34" charset="0"/>
              </a:rPr>
              <a:t>dyslipidaemia</a:t>
            </a:r>
            <a:endParaRPr lang="en-US" sz="3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57250" lvl="1" indent="-457200" algn="just">
              <a:buClr>
                <a:srgbClr val="AD84C6"/>
              </a:buClr>
              <a:buFont typeface="Wingdings" panose="05000000000000000000" pitchFamily="2" charset="2"/>
              <a:buChar char="Ø"/>
              <a:defRPr/>
            </a:pPr>
            <a:r>
              <a:rPr lang="en-US" sz="3000" dirty="0">
                <a:latin typeface="Calibri" panose="020F0502020204030204" pitchFamily="34" charset="0"/>
                <a:cs typeface="Calibri" panose="020F0502020204030204" pitchFamily="34" charset="0"/>
              </a:rPr>
              <a:t>nutritional interventions</a:t>
            </a:r>
          </a:p>
          <a:p>
            <a:pPr marL="857250" lvl="1" indent="-457200" algn="just">
              <a:buClr>
                <a:srgbClr val="AD84C6"/>
              </a:buClr>
              <a:buFont typeface="Wingdings" panose="05000000000000000000" pitchFamily="2" charset="2"/>
              <a:buChar char="Ø"/>
              <a:defRPr/>
            </a:pPr>
            <a:r>
              <a:rPr lang="en-US" sz="3000" dirty="0">
                <a:latin typeface="Calibri" panose="020F0502020204030204" pitchFamily="34" charset="0"/>
                <a:cs typeface="Calibri" panose="020F0502020204030204" pitchFamily="34" charset="0"/>
              </a:rPr>
              <a:t>social activities</a:t>
            </a:r>
          </a:p>
          <a:p>
            <a:pPr marL="857250" lvl="1" indent="-457200" algn="just">
              <a:buClr>
                <a:srgbClr val="AD84C6"/>
              </a:buClr>
              <a:buFont typeface="Wingdings" panose="05000000000000000000" pitchFamily="2" charset="2"/>
              <a:buChar char="Ø"/>
              <a:defRPr/>
            </a:pPr>
            <a:r>
              <a:rPr lang="en-US" sz="3000" dirty="0">
                <a:latin typeface="Calibri" panose="020F0502020204030204" pitchFamily="34" charset="0"/>
                <a:cs typeface="Calibri" panose="020F0502020204030204" pitchFamily="34" charset="0"/>
              </a:rPr>
              <a:t>cognitive interventions</a:t>
            </a:r>
          </a:p>
          <a:p>
            <a:pPr marL="857250" lvl="1" indent="-457200" algn="just">
              <a:buClr>
                <a:srgbClr val="AD84C6"/>
              </a:buClr>
              <a:buFont typeface="Wingdings" panose="05000000000000000000" pitchFamily="2" charset="2"/>
              <a:buChar char="Ø"/>
              <a:defRPr/>
            </a:pPr>
            <a:r>
              <a:rPr lang="en-US" sz="3000" dirty="0">
                <a:latin typeface="Calibri" panose="020F0502020204030204" pitchFamily="34" charset="0"/>
                <a:cs typeface="Calibri" panose="020F0502020204030204" pitchFamily="34" charset="0"/>
              </a:rPr>
              <a:t>management of depression</a:t>
            </a:r>
          </a:p>
          <a:p>
            <a:pPr marL="857250" lvl="1" indent="-457200" algn="just">
              <a:buClr>
                <a:srgbClr val="AD84C6"/>
              </a:buClr>
              <a:buFont typeface="Wingdings" panose="05000000000000000000" pitchFamily="2" charset="2"/>
              <a:buChar char="Ø"/>
              <a:defRPr/>
            </a:pPr>
            <a:r>
              <a:rPr lang="en-US" sz="3000" dirty="0">
                <a:latin typeface="Calibri" panose="020F0502020204030204" pitchFamily="34" charset="0"/>
                <a:cs typeface="Calibri" panose="020F0502020204030204" pitchFamily="34" charset="0"/>
              </a:rPr>
              <a:t>management of hearing loss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96E1AC7-9B5A-4C14-9126-902A8FE5DCCC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F5D4033-D46A-4273-B8AB-D8D9BE2C1F09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A8B32BB-633E-4C56-B1C1-FCBE15D2C9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A85E06D6-86ED-41AF-B5D0-3CE21C4D558C}"/>
              </a:ext>
            </a:extLst>
          </p:cNvPr>
          <p:cNvSpPr txBox="1"/>
          <p:nvPr/>
        </p:nvSpPr>
        <p:spPr>
          <a:xfrm>
            <a:off x="506027" y="5981337"/>
            <a:ext cx="83538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 algn="just"/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19. World Health Organization. Risk Reduction of Cognitive Decline and Dementia: WHO Guidelines. Geneva: World Health Organization;2019.</a:t>
            </a:r>
          </a:p>
          <a:p>
            <a:pPr marL="268288" indent="-268288" algn="just"/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24. Livingston G, Huntley J,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Sommerlad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A, et al. Dementia prevention,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intervention,and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care: 2020 report of the Lancet Commission. Lancet (London, England). 2020;396(10248):413-46.</a:t>
            </a:r>
          </a:p>
        </p:txBody>
      </p:sp>
    </p:spTree>
    <p:extLst>
      <p:ext uri="{BB962C8B-B14F-4D97-AF65-F5344CB8AC3E}">
        <p14:creationId xmlns:p14="http://schemas.microsoft.com/office/powerpoint/2010/main" val="3430237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3C5E27-84F8-40E6-AA16-D041A56DBD5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50498E-91E7-419A-B5BF-F89F5DAFAB0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2B1AB94-AABB-4262-9D9C-05390BA8C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37590"/>
            <a:ext cx="8596668" cy="1275126"/>
          </a:xfrm>
        </p:spPr>
        <p:txBody>
          <a:bodyPr>
            <a:normAutofit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Learning Objectives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FA9791D2-5149-4283-8E49-10EF83595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69143"/>
            <a:ext cx="8596668" cy="3880773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To identify the non-modifiable and modifiable risk factors for dementia.</a:t>
            </a:r>
          </a:p>
          <a:p>
            <a:pPr marL="514350" indent="-514350">
              <a:buAutoNum type="arabicPeriod"/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To identify the risk reduction strategies that can be undertaken to reduce risk of dementia.</a:t>
            </a:r>
          </a:p>
        </p:txBody>
      </p:sp>
    </p:spTree>
    <p:extLst>
      <p:ext uri="{BB962C8B-B14F-4D97-AF65-F5344CB8AC3E}">
        <p14:creationId xmlns:p14="http://schemas.microsoft.com/office/powerpoint/2010/main" val="22120742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889" y="414291"/>
            <a:ext cx="8596668" cy="1320800"/>
          </a:xfrm>
        </p:spPr>
        <p:txBody>
          <a:bodyPr>
            <a:normAutofit/>
          </a:bodyPr>
          <a:lstStyle/>
          <a:p>
            <a:r>
              <a:rPr lang="en-US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Take Home Message</a:t>
            </a:r>
            <a:endParaRPr lang="en-MY" sz="4400" b="1" dirty="0">
              <a:solidFill>
                <a:schemeClr val="accent1">
                  <a:lumMod val="75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86F5F734-970D-4CE4-BF41-16A62B2894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8515" y="1314399"/>
            <a:ext cx="9158308" cy="3808511"/>
          </a:xfrm>
        </p:spPr>
        <p:txBody>
          <a:bodyPr>
            <a:normAutofit/>
          </a:bodyPr>
          <a:lstStyle/>
          <a:p>
            <a:pPr marL="342900" marR="0" lvl="0" indent="-342900" algn="just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D84C6"/>
              </a:buClr>
              <a:buSzPct val="80000"/>
              <a:buFont typeface="Wingdings 3" charset="2"/>
              <a:buChar char=""/>
              <a:tabLst/>
              <a:defRPr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The risk factors for dementia can be divided into modifiable and non-modifiable risks.</a:t>
            </a:r>
          </a:p>
          <a:p>
            <a:pPr marL="342900" marR="0" lvl="0" indent="-342900" algn="just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D84C6"/>
              </a:buClr>
              <a:buSzPct val="80000"/>
              <a:buFont typeface="Wingdings 3" charset="2"/>
              <a:buChar char=""/>
              <a:tabLst/>
              <a:defRPr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There should be awareness regarding modifiable risk factors and risk reduction strategies should be advocated to reduce the risk of developing dementia.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96E1AC7-9B5A-4C14-9126-902A8FE5DCCC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F5D4033-D46A-4273-B8AB-D8D9BE2C1F09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A8B32BB-633E-4C56-B1C1-FCBE15D2C9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93635532-9BAB-22AB-D590-F6F88B0E07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6308" y="3789436"/>
            <a:ext cx="8294316" cy="29001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926047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C53CD-56F6-4611-B484-E0E568BBA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4643" y="2292304"/>
            <a:ext cx="5350568" cy="1320800"/>
          </a:xfrm>
        </p:spPr>
        <p:txBody>
          <a:bodyPr>
            <a:normAutofit/>
          </a:bodyPr>
          <a:lstStyle/>
          <a:p>
            <a:pPr algn="ctr"/>
            <a:r>
              <a:rPr lang="en-MY" sz="6600" b="1" dirty="0">
                <a:solidFill>
                  <a:schemeClr val="accent1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Thank You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0593AED-8542-422A-9ED1-36D36F60C36C}"/>
              </a:ext>
            </a:extLst>
          </p:cNvPr>
          <p:cNvGrpSpPr/>
          <p:nvPr/>
        </p:nvGrpSpPr>
        <p:grpSpPr>
          <a:xfrm>
            <a:off x="3623803" y="3340224"/>
            <a:ext cx="3772248" cy="1092879"/>
            <a:chOff x="3906936" y="3429000"/>
            <a:chExt cx="3772248" cy="1092879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C0139F4C-8E8E-432E-B562-12F9C51890BD}"/>
                </a:ext>
              </a:extLst>
            </p:cNvPr>
            <p:cNvSpPr txBox="1"/>
            <p:nvPr/>
          </p:nvSpPr>
          <p:spPr>
            <a:xfrm>
              <a:off x="3906936" y="3613104"/>
              <a:ext cx="3772248" cy="738664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896938" algn="ctr"/>
              <a:r>
                <a:rPr lang="en-MY" sz="1400" dirty="0">
                  <a:latin typeface="Berlin Sans FB Demi" panose="020E0802020502020306" pitchFamily="34" charset="0"/>
                </a:rPr>
                <a:t>Training of Core Trainers on </a:t>
              </a:r>
            </a:p>
            <a:p>
              <a:pPr marL="896938" algn="ctr"/>
              <a:r>
                <a:rPr lang="en-MY" sz="1400" dirty="0">
                  <a:latin typeface="Berlin Sans FB Demi" panose="020E0802020502020306" pitchFamily="34" charset="0"/>
                </a:rPr>
                <a:t>CPG Management of Dementia (Third Edition)</a:t>
              </a: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EC0418B-32DF-4EB8-B575-F76303EEA2D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51517" y="3429000"/>
              <a:ext cx="710464" cy="1092879"/>
            </a:xfrm>
            <a:prstGeom prst="rect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26299358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889" y="414291"/>
            <a:ext cx="8596668" cy="1320800"/>
          </a:xfrm>
        </p:spPr>
        <p:txBody>
          <a:bodyPr>
            <a:normAutofit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Risk Factors For Dementia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86F5F734-970D-4CE4-BF41-16A62B2894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29977" y="1779761"/>
            <a:ext cx="4038600" cy="4137972"/>
          </a:xfrm>
        </p:spPr>
        <p:txBody>
          <a:bodyPr/>
          <a:lstStyle/>
          <a:p>
            <a:r>
              <a:rPr lang="en-MY" sz="3200" dirty="0"/>
              <a:t>Non-modifiable risk  factors:</a:t>
            </a:r>
          </a:p>
          <a:p>
            <a:pPr marL="558800">
              <a:buFont typeface="Wingdings" panose="05000000000000000000" pitchFamily="2" charset="2"/>
              <a:buChar char="Ø"/>
            </a:pPr>
            <a:r>
              <a:rPr lang="en-MY" sz="2400" dirty="0"/>
              <a:t>Advancing age</a:t>
            </a:r>
          </a:p>
          <a:p>
            <a:pPr marL="558800">
              <a:buFont typeface="Wingdings" panose="05000000000000000000" pitchFamily="2" charset="2"/>
              <a:buChar char="Ø"/>
            </a:pPr>
            <a:r>
              <a:rPr lang="en-MY" sz="2400" dirty="0"/>
              <a:t>Female Gender</a:t>
            </a:r>
          </a:p>
          <a:p>
            <a:pPr marL="558800">
              <a:buFont typeface="Wingdings" panose="05000000000000000000" pitchFamily="2" charset="2"/>
              <a:buChar char="Ø"/>
            </a:pPr>
            <a:r>
              <a:rPr lang="it-IT" sz="2400" dirty="0"/>
              <a:t>Apolipoprotein E ɛ4, genetic variants</a:t>
            </a:r>
          </a:p>
          <a:p>
            <a:pPr marL="0" indent="0">
              <a:buNone/>
            </a:pPr>
            <a:endParaRPr lang="en-MY" dirty="0"/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A9F0217C-8AA7-49C9-A503-50063A2132E2}"/>
              </a:ext>
            </a:extLst>
          </p:cNvPr>
          <p:cNvSpPr txBox="1">
            <a:spLocks/>
          </p:cNvSpPr>
          <p:nvPr/>
        </p:nvSpPr>
        <p:spPr>
          <a:xfrm>
            <a:off x="4460664" y="1723631"/>
            <a:ext cx="4967421" cy="468116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just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D84C6"/>
              </a:buClr>
              <a:buSzPct val="80000"/>
              <a:buFont typeface="Wingdings 3" charset="2"/>
              <a:buChar char=""/>
              <a:tabLst/>
              <a:defRPr/>
            </a:pPr>
            <a:r>
              <a:rPr lang="en-MY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Trebuchet MS" panose="020B0603020202020204"/>
              </a:rPr>
              <a:t>M</a:t>
            </a:r>
            <a:r>
              <a:rPr kumimoji="0" lang="en-MY" sz="3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odifiable</a:t>
            </a:r>
            <a:r>
              <a:rPr kumimoji="0" lang="en-MY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risk  factors:</a:t>
            </a:r>
          </a:p>
          <a:p>
            <a:pPr marL="558800" indent="-342900" algn="just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en-MY" sz="2000" dirty="0"/>
              <a:t>Cardiovascular Risk Factors</a:t>
            </a:r>
          </a:p>
          <a:p>
            <a:pPr marL="558800" indent="-342900" algn="just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en-MY" sz="2000" dirty="0"/>
              <a:t>Psychiatric illness –Depression</a:t>
            </a:r>
          </a:p>
          <a:p>
            <a:pPr marL="558800" indent="-342900" algn="just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en-MY" sz="2000" dirty="0"/>
              <a:t>Smoking</a:t>
            </a:r>
          </a:p>
          <a:p>
            <a:pPr marL="558800" indent="-342900" algn="just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en-MY" sz="2000" dirty="0"/>
              <a:t>Excessive alcohol consumption</a:t>
            </a:r>
          </a:p>
          <a:p>
            <a:pPr marL="558800" indent="-342900" algn="just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en-MY" sz="2000" dirty="0"/>
              <a:t>Physical inactivity</a:t>
            </a:r>
          </a:p>
          <a:p>
            <a:pPr marL="558800" indent="-342900" algn="just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en-MY" sz="2000" dirty="0"/>
              <a:t>Environmental elements - </a:t>
            </a:r>
            <a:r>
              <a:rPr lang="en-US" sz="2000" dirty="0"/>
              <a:t>nitrogen oxides, ozone and particulate matter in the air</a:t>
            </a:r>
          </a:p>
          <a:p>
            <a:pPr marL="558800" indent="-342900" algn="just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en-MY" sz="2000" dirty="0"/>
              <a:t>Traumatic Brain Injury</a:t>
            </a:r>
          </a:p>
          <a:p>
            <a:pPr marL="558800" indent="-342900" algn="just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Lower early life education level</a:t>
            </a:r>
          </a:p>
          <a:p>
            <a:pPr marL="558800" indent="-342900" algn="just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en-MY" sz="2000" dirty="0"/>
              <a:t>Mid-life hearing impairment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96E1AC7-9B5A-4C14-9126-902A8FE5DCCC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F5D4033-D46A-4273-B8AB-D8D9BE2C1F09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A8B32BB-633E-4C56-B1C1-FCBE15D2C9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1671148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889" y="414291"/>
            <a:ext cx="8596668" cy="1320800"/>
          </a:xfrm>
        </p:spPr>
        <p:txBody>
          <a:bodyPr>
            <a:normAutofit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Non-modifiable Risk Factors 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86F5F734-970D-4CE4-BF41-16A62B2894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29977" y="1694648"/>
            <a:ext cx="8510558" cy="4137972"/>
          </a:xfrm>
        </p:spPr>
        <p:txBody>
          <a:bodyPr>
            <a:normAutofit/>
          </a:bodyPr>
          <a:lstStyle/>
          <a:p>
            <a:pPr algn="just"/>
            <a:r>
              <a:rPr lang="en-MY" sz="2800" dirty="0">
                <a:latin typeface="Calibri" panose="020F0502020204030204" pitchFamily="34" charset="0"/>
                <a:cs typeface="Calibri" panose="020F0502020204030204" pitchFamily="34" charset="0"/>
              </a:rPr>
              <a:t>Advancing age: age ≥ 65 years</a:t>
            </a:r>
            <a:r>
              <a:rPr lang="en-MY" sz="28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</a:p>
          <a:p>
            <a:pPr algn="just"/>
            <a:r>
              <a:rPr lang="en-MY" sz="2800" dirty="0">
                <a:latin typeface="Calibri" panose="020F0502020204030204" pitchFamily="34" charset="0"/>
                <a:cs typeface="Calibri" panose="020F0502020204030204" pitchFamily="34" charset="0"/>
              </a:rPr>
              <a:t>Gender: Female higher risk </a:t>
            </a:r>
            <a:r>
              <a:rPr lang="en-MY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espcially</a:t>
            </a:r>
            <a:r>
              <a:rPr lang="en-MY" sz="2800" dirty="0">
                <a:latin typeface="Calibri" panose="020F0502020204030204" pitchFamily="34" charset="0"/>
                <a:cs typeface="Calibri" panose="020F0502020204030204" pitchFamily="34" charset="0"/>
              </a:rPr>
              <a:t> in  AD</a:t>
            </a:r>
          </a:p>
          <a:p>
            <a:pPr algn="just"/>
            <a:r>
              <a:rPr lang="en-MY" sz="2800" dirty="0">
                <a:latin typeface="Calibri" panose="020F0502020204030204" pitchFamily="34" charset="0"/>
                <a:cs typeface="Calibri" panose="020F0502020204030204" pitchFamily="34" charset="0"/>
              </a:rPr>
              <a:t>Genetic: 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MY" sz="2800" dirty="0">
                <a:latin typeface="Calibri" panose="020F0502020204030204" pitchFamily="34" charset="0"/>
                <a:cs typeface="Calibri" panose="020F0502020204030204" pitchFamily="34" charset="0"/>
              </a:rPr>
              <a:t>Early-onset AD - 13% exhibit autosomal dominant transmission. Three causative gene mutations identified; amyloid precursor protein (APP) gene, presenilin 1 (PSEN1) gene &amp; presenilin 2 (PSEN2) gene</a:t>
            </a:r>
            <a:r>
              <a:rPr lang="en-MY" sz="28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</a:p>
          <a:p>
            <a:pPr marL="0" indent="0">
              <a:buNone/>
            </a:pPr>
            <a:endParaRPr lang="en-MY" sz="16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96E1AC7-9B5A-4C14-9126-902A8FE5DCCC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F5D4033-D46A-4273-B8AB-D8D9BE2C1F09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A8B32BB-633E-4C56-B1C1-FCBE15D2C9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1F1FE79F-CBAF-4703-B221-85D4A78A14F3}"/>
              </a:ext>
            </a:extLst>
          </p:cNvPr>
          <p:cNvSpPr txBox="1"/>
          <p:nvPr/>
        </p:nvSpPr>
        <p:spPr>
          <a:xfrm>
            <a:off x="529977" y="6381447"/>
            <a:ext cx="8358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/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10. Ministry of Health Malaysia. Management of Dementia (Second Edition). Putrajaya: Ministry of Health Malaysia; 2009</a:t>
            </a:r>
          </a:p>
        </p:txBody>
      </p:sp>
    </p:spTree>
    <p:extLst>
      <p:ext uri="{BB962C8B-B14F-4D97-AF65-F5344CB8AC3E}">
        <p14:creationId xmlns:p14="http://schemas.microsoft.com/office/powerpoint/2010/main" val="519052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889" y="414291"/>
            <a:ext cx="8596668" cy="1320800"/>
          </a:xfrm>
        </p:spPr>
        <p:txBody>
          <a:bodyPr>
            <a:normAutofit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Non-modifiable Risk Factors-2 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86F5F734-970D-4CE4-BF41-16A62B2894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3984" y="1668015"/>
            <a:ext cx="8870573" cy="4137972"/>
          </a:xfrm>
        </p:spPr>
        <p:txBody>
          <a:bodyPr>
            <a:normAutofit/>
          </a:bodyPr>
          <a:lstStyle/>
          <a:p>
            <a:pPr algn="just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Genetic: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Late-onset AD – multifactorial with more complex genetic basis</a:t>
            </a:r>
            <a:r>
              <a:rPr lang="en-US" sz="28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11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ε4 variant of the APOE gene (APOE4) increases risk for AD</a:t>
            </a:r>
            <a:r>
              <a:rPr lang="en-US" sz="28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Presence of APOE4 itself is neither necessary nor sufficient to cause AD</a:t>
            </a:r>
            <a:r>
              <a:rPr lang="en-US" sz="28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11</a:t>
            </a:r>
          </a:p>
          <a:p>
            <a:pPr marL="0" indent="0">
              <a:buNone/>
            </a:pPr>
            <a:endParaRPr lang="en-MY" sz="16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96E1AC7-9B5A-4C14-9126-902A8FE5DCCC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F5D4033-D46A-4273-B8AB-D8D9BE2C1F09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A8B32BB-633E-4C56-B1C1-FCBE15D2C9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A85E06D6-86ED-41AF-B5D0-3CE21C4D558C}"/>
              </a:ext>
            </a:extLst>
          </p:cNvPr>
          <p:cNvSpPr txBox="1"/>
          <p:nvPr/>
        </p:nvSpPr>
        <p:spPr>
          <a:xfrm>
            <a:off x="529977" y="6035468"/>
            <a:ext cx="83582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 algn="just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11. Van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Cauwenberghe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C, Van Broeckhoven C,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Sleegers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K. The genetic landscape of Alzheimer disease: Clinical implications and perspectives. Genetics in medicine: official journal of the American College of Medical Genetics. 2015;18.</a:t>
            </a:r>
          </a:p>
        </p:txBody>
      </p:sp>
    </p:spTree>
    <p:extLst>
      <p:ext uri="{BB962C8B-B14F-4D97-AF65-F5344CB8AC3E}">
        <p14:creationId xmlns:p14="http://schemas.microsoft.com/office/powerpoint/2010/main" val="23766818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889" y="414291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Modifiable Risk Factors: Cardiovascular 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86F5F734-970D-4CE4-BF41-16A62B2894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3984" y="1997475"/>
            <a:ext cx="8870573" cy="3808511"/>
          </a:xfrm>
        </p:spPr>
        <p:txBody>
          <a:bodyPr>
            <a:normAutofit/>
          </a:bodyPr>
          <a:lstStyle/>
          <a:p>
            <a:pPr algn="just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Hypertension at midlife should be appropriately treated.</a:t>
            </a:r>
            <a:r>
              <a:rPr lang="en-US" sz="3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10 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ARBs have the most positive effect on cognition in elderly patients with hypertension without apparent prior cerebrovascular disease.</a:t>
            </a:r>
            <a:r>
              <a:rPr lang="en-US" sz="28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</a:p>
          <a:p>
            <a:pPr marL="0" indent="0">
              <a:buNone/>
            </a:pPr>
            <a:endParaRPr lang="en-MY" sz="16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96E1AC7-9B5A-4C14-9126-902A8FE5DCCC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F5D4033-D46A-4273-B8AB-D8D9BE2C1F09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A8B32BB-633E-4C56-B1C1-FCBE15D2C9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A85E06D6-86ED-41AF-B5D0-3CE21C4D558C}"/>
              </a:ext>
            </a:extLst>
          </p:cNvPr>
          <p:cNvSpPr txBox="1"/>
          <p:nvPr/>
        </p:nvSpPr>
        <p:spPr>
          <a:xfrm>
            <a:off x="479643" y="6269137"/>
            <a:ext cx="835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 algn="just"/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12.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Stuhec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M,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Keuschler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J, Serra-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Mestres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J, et al. Effects of different antihypertensive medication groups on cognitive function in older patients: A systematic review. European psychiatry: the journal of the Association of European Psychiatrists. 2017;46:1-15</a:t>
            </a:r>
          </a:p>
        </p:txBody>
      </p:sp>
    </p:spTree>
    <p:extLst>
      <p:ext uri="{BB962C8B-B14F-4D97-AF65-F5344CB8AC3E}">
        <p14:creationId xmlns:p14="http://schemas.microsoft.com/office/powerpoint/2010/main" val="2375887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889" y="414291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Modifiable Risk Factors: Cardiovascular</a:t>
            </a:r>
            <a:r>
              <a:rPr lang="en-MY" sz="27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-2</a:t>
            </a:r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 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86F5F734-970D-4CE4-BF41-16A62B2894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3984" y="1997475"/>
            <a:ext cx="8981352" cy="3808511"/>
          </a:xfrm>
        </p:spPr>
        <p:txBody>
          <a:bodyPr>
            <a:normAutofit/>
          </a:bodyPr>
          <a:lstStyle/>
          <a:p>
            <a:pPr algn="just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Diabetes mellitus (DM) - should be appropriately treated.</a:t>
            </a:r>
            <a:r>
              <a:rPr lang="en-US" sz="3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DM was a risk factor for all types of dementia (RR=1.73, 95% CI 1.65 to 1.82), AD (RR=1.56, 95% CI 1.41 to 1.73) and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VaD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(RR=2.27, 95% CI 1.94 to 2.66).</a:t>
            </a:r>
            <a:r>
              <a:rPr lang="en-US" sz="28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13</a:t>
            </a:r>
          </a:p>
          <a:p>
            <a:pPr marL="0" indent="0">
              <a:buNone/>
            </a:pPr>
            <a:endParaRPr lang="en-MY" sz="16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96E1AC7-9B5A-4C14-9126-902A8FE5DCCC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F5D4033-D46A-4273-B8AB-D8D9BE2C1F09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A8B32BB-633E-4C56-B1C1-FCBE15D2C9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A85E06D6-86ED-41AF-B5D0-3CE21C4D558C}"/>
              </a:ext>
            </a:extLst>
          </p:cNvPr>
          <p:cNvSpPr txBox="1"/>
          <p:nvPr/>
        </p:nvSpPr>
        <p:spPr>
          <a:xfrm>
            <a:off x="504810" y="6166003"/>
            <a:ext cx="835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 algn="just"/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13.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Gudala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K, Bansal D,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Schifano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F, et al. Diabetes mellitus and risk of dementia: A meta-analysis of prospective observational studies. Journal of diabetes investigation. 2013;4(6):640-50.</a:t>
            </a:r>
          </a:p>
        </p:txBody>
      </p:sp>
    </p:spTree>
    <p:extLst>
      <p:ext uri="{BB962C8B-B14F-4D97-AF65-F5344CB8AC3E}">
        <p14:creationId xmlns:p14="http://schemas.microsoft.com/office/powerpoint/2010/main" val="27735681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889" y="414291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Modifiable Risk Factors: Cardiovascular</a:t>
            </a:r>
            <a:r>
              <a:rPr lang="en-MY" sz="27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-3</a:t>
            </a:r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 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86F5F734-970D-4CE4-BF41-16A62B2894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3984" y="1997475"/>
            <a:ext cx="8870573" cy="3808511"/>
          </a:xfrm>
        </p:spPr>
        <p:txBody>
          <a:bodyPr>
            <a:normAutofit/>
          </a:bodyPr>
          <a:lstStyle/>
          <a:p>
            <a:pPr algn="just"/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Diabetes mellitus (DM) - should be appropriately treated.</a:t>
            </a:r>
          </a:p>
          <a:p>
            <a:pPr marL="0" indent="0">
              <a:buNone/>
            </a:pPr>
            <a:endParaRPr lang="en-MY" sz="16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96E1AC7-9B5A-4C14-9126-902A8FE5DCCC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F5D4033-D46A-4273-B8AB-D8D9BE2C1F09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A8B32BB-633E-4C56-B1C1-FCBE15D2C9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A85E06D6-86ED-41AF-B5D0-3CE21C4D558C}"/>
              </a:ext>
            </a:extLst>
          </p:cNvPr>
          <p:cNvSpPr txBox="1"/>
          <p:nvPr/>
        </p:nvSpPr>
        <p:spPr>
          <a:xfrm>
            <a:off x="488032" y="6196781"/>
            <a:ext cx="835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 algn="just"/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13.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Gudala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K, Bansal D,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Schifano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F, et al. Diabetes mellitus and risk of dementia: A meta-analysis of prospective observational studies. Journal of diabetes investigation. 2013;4(6):640-50.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4C34FAB-3A6F-4552-BE19-92F440019A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5798" y="2698812"/>
            <a:ext cx="9070922" cy="29099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066083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889" y="414291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Modifiable Risk Factors: Cardiovascular</a:t>
            </a:r>
            <a:r>
              <a:rPr lang="en-MY" sz="27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-4</a:t>
            </a:r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 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86F5F734-970D-4CE4-BF41-16A62B2894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3984" y="1997475"/>
            <a:ext cx="8870573" cy="3808511"/>
          </a:xfrm>
        </p:spPr>
        <p:txBody>
          <a:bodyPr>
            <a:normAutofit/>
          </a:bodyPr>
          <a:lstStyle/>
          <a:p>
            <a:pPr algn="just"/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High total serum cholesterol (TC) - risk factor for developing late life dementia.</a:t>
            </a:r>
            <a:r>
              <a:rPr lang="en-US" sz="28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14</a:t>
            </a:r>
          </a:p>
          <a:p>
            <a:pPr algn="just"/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High TC in mid-life compared with non-high TC is associated with risk of late-life AD (RR=2.14, 95% CI 1.33 to 3.44).</a:t>
            </a:r>
            <a:r>
              <a:rPr lang="en-US" sz="28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14</a:t>
            </a:r>
          </a:p>
          <a:p>
            <a:pPr algn="just"/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High TC in late-life is not associated with any cognitive or dementia outcome in late-life (RR=1.02, 95% CI 0.88 to 1.87).</a:t>
            </a:r>
            <a:r>
              <a:rPr lang="en-US" sz="28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14</a:t>
            </a:r>
          </a:p>
          <a:p>
            <a:pPr marL="0" indent="0">
              <a:buNone/>
            </a:pPr>
            <a:endParaRPr lang="en-MY" sz="16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96E1AC7-9B5A-4C14-9126-902A8FE5DCCC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F5D4033-D46A-4273-B8AB-D8D9BE2C1F09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A8B32BB-633E-4C56-B1C1-FCBE15D2C9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A85E06D6-86ED-41AF-B5D0-3CE21C4D558C}"/>
              </a:ext>
            </a:extLst>
          </p:cNvPr>
          <p:cNvSpPr txBox="1"/>
          <p:nvPr/>
        </p:nvSpPr>
        <p:spPr>
          <a:xfrm>
            <a:off x="513199" y="6196781"/>
            <a:ext cx="835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 algn="just"/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14. Anstey KJ, Ashby-Mitchell K, Peters R. Updating the Evidence on the Association between Serum Cholesterol and Risk of Late-Life Dementia: Review and Meta-Analysis. Journal of Alzheimer's disease : JAD. 2017;56(1):215-28</a:t>
            </a:r>
          </a:p>
        </p:txBody>
      </p:sp>
    </p:spTree>
    <p:extLst>
      <p:ext uri="{BB962C8B-B14F-4D97-AF65-F5344CB8AC3E}">
        <p14:creationId xmlns:p14="http://schemas.microsoft.com/office/powerpoint/2010/main" val="4153115108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Violet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1990</Words>
  <Application>Microsoft Office PowerPoint</Application>
  <PresentationFormat>Widescreen</PresentationFormat>
  <Paragraphs>146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Aharoni</vt:lpstr>
      <vt:lpstr>Arial</vt:lpstr>
      <vt:lpstr>Berlin Sans FB Demi</vt:lpstr>
      <vt:lpstr>Calibri</vt:lpstr>
      <vt:lpstr>Trebuchet MS</vt:lpstr>
      <vt:lpstr>Wingdings</vt:lpstr>
      <vt:lpstr>Wingdings 3</vt:lpstr>
      <vt:lpstr>Facet</vt:lpstr>
      <vt:lpstr>PowerPoint Presentation</vt:lpstr>
      <vt:lpstr>Learning Objectives</vt:lpstr>
      <vt:lpstr>Risk Factors For Dementia</vt:lpstr>
      <vt:lpstr>Non-modifiable Risk Factors </vt:lpstr>
      <vt:lpstr>Non-modifiable Risk Factors-2 </vt:lpstr>
      <vt:lpstr>Modifiable Risk Factors: Cardiovascular </vt:lpstr>
      <vt:lpstr>Modifiable Risk Factors: Cardiovascular-2 </vt:lpstr>
      <vt:lpstr>Modifiable Risk Factors: Cardiovascular-3 </vt:lpstr>
      <vt:lpstr>Modifiable Risk Factors: Cardiovascular-4 </vt:lpstr>
      <vt:lpstr>Modifiable Risk Factors: Cardiovascular-5 </vt:lpstr>
      <vt:lpstr>Modifiable Risk Factors:  Psychiatric illness</vt:lpstr>
      <vt:lpstr>Modifiable Risk Factors:  Lifestyle</vt:lpstr>
      <vt:lpstr>Modifiable Risk Factors:  Lifestyle-2</vt:lpstr>
      <vt:lpstr>Modifiable Risk Factors:  Lifestyle-3</vt:lpstr>
      <vt:lpstr>Modifiable Risk Factors:  Environment</vt:lpstr>
      <vt:lpstr>Modifiable Risk Factors: Others</vt:lpstr>
      <vt:lpstr>Co-occurrence of modifiable risk factors</vt:lpstr>
      <vt:lpstr>Risk Reduction Strategies</vt:lpstr>
      <vt:lpstr>Risk Reduction Strategies-2</vt:lpstr>
      <vt:lpstr>Take Home Message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Ayuni</dc:creator>
  <cp:lastModifiedBy>Ayuni</cp:lastModifiedBy>
  <cp:revision>13</cp:revision>
  <dcterms:created xsi:type="dcterms:W3CDTF">2022-03-17T07:36:10Z</dcterms:created>
  <dcterms:modified xsi:type="dcterms:W3CDTF">2022-06-02T02:54:11Z</dcterms:modified>
</cp:coreProperties>
</file>